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0" r:id="rId1"/>
  </p:sldMasterIdLst>
  <p:sldIdLst>
    <p:sldId id="256" r:id="rId2"/>
    <p:sldId id="257" r:id="rId3"/>
    <p:sldId id="261" r:id="rId4"/>
    <p:sldId id="259" r:id="rId5"/>
    <p:sldId id="262" r:id="rId6"/>
    <p:sldId id="260" r:id="rId7"/>
    <p:sldId id="258" r:id="rId8"/>
    <p:sldId id="263" r:id="rId9"/>
    <p:sldId id="264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591C"/>
    <a:srgbClr val="165E4B"/>
    <a:srgbClr val="23997A"/>
    <a:srgbClr val="323232"/>
    <a:srgbClr val="6F6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0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74434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27484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56474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55198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00839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56293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67261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72598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54359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20261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91852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7591C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2007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BE76AB-E61E-AA9A-6345-D0431AC34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5958" y="1230381"/>
            <a:ext cx="6290497" cy="3358965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Bunch Detection using YOLO and </a:t>
            </a:r>
            <a:r>
              <a:rPr lang="en-US" sz="4800" dirty="0" err="1">
                <a:solidFill>
                  <a:srgbClr val="FFFFFF"/>
                </a:solidFill>
                <a:latin typeface="Arial Rounded MT Bold" panose="020F0704030504030204" pitchFamily="34" charset="0"/>
              </a:rPr>
              <a:t>FasterRCNN</a:t>
            </a:r>
            <a:r>
              <a:rPr lang="en-US" sz="48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 Deep Learning Architectures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631179F-6739-4801-0AD7-99A4DED8E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5959" y="4724500"/>
            <a:ext cx="5991494" cy="1765055"/>
          </a:xfrm>
        </p:spPr>
        <p:txBody>
          <a:bodyPr anchor="t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17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Master’s Degree in Computer Science and Engineering</a:t>
            </a:r>
          </a:p>
          <a:p>
            <a:pPr algn="l">
              <a:lnSpc>
                <a:spcPct val="100000"/>
              </a:lnSpc>
            </a:pPr>
            <a:r>
              <a:rPr lang="en-US" sz="17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Computer Vision &amp; Deep Learning (2022/2023)</a:t>
            </a:r>
          </a:p>
          <a:p>
            <a:pPr algn="l">
              <a:lnSpc>
                <a:spcPct val="100000"/>
              </a:lnSpc>
            </a:pPr>
            <a:r>
              <a:rPr lang="en-US" sz="17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Davide Camponogara VR472108</a:t>
            </a:r>
          </a:p>
        </p:txBody>
      </p:sp>
    </p:spTree>
    <p:extLst>
      <p:ext uri="{BB962C8B-B14F-4D97-AF65-F5344CB8AC3E}">
        <p14:creationId xmlns:p14="http://schemas.microsoft.com/office/powerpoint/2010/main" val="2361077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675522-8543-0F52-E7A1-4D8BF3149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715" y="1163836"/>
            <a:ext cx="7530685" cy="31638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3742627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B021AE-825D-47C5-CABE-F67D7750F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914" y="769872"/>
            <a:ext cx="4845657" cy="2461008"/>
          </a:xfrm>
        </p:spPr>
        <p:txBody>
          <a:bodyPr>
            <a:normAutofit/>
          </a:bodyPr>
          <a:lstStyle/>
          <a:p>
            <a:r>
              <a:rPr lang="it-IT" dirty="0">
                <a:latin typeface="Arial Rounded MT Bold" panose="020F0704030504030204" pitchFamily="34" charset="0"/>
              </a:rPr>
              <a:t>YOLOv5 </a:t>
            </a:r>
            <a:r>
              <a:rPr lang="it-IT" dirty="0" err="1">
                <a:latin typeface="Arial Rounded MT Bold" panose="020F0704030504030204" pitchFamily="34" charset="0"/>
              </a:rPr>
              <a:t>overfitting</a:t>
            </a:r>
            <a:endParaRPr lang="it-IT" dirty="0">
              <a:latin typeface="Arial Rounded MT Bold" panose="020F0704030504030204" pitchFamily="34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CD040D3-11CE-5CF5-3ADE-52E93DBD7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914" y="2301258"/>
            <a:ext cx="4730994" cy="315616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1900" dirty="0">
                <a:latin typeface="Avenir Next LT Pro Light" panose="020B0304020202020204" pitchFamily="34" charset="0"/>
              </a:rPr>
              <a:t>The </a:t>
            </a:r>
            <a:r>
              <a:rPr lang="it-IT" sz="1900" dirty="0" err="1">
                <a:latin typeface="Avenir Next LT Pro Light" panose="020B0304020202020204" pitchFamily="34" charset="0"/>
              </a:rPr>
              <a:t>graphs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 err="1">
                <a:latin typeface="Avenir Next LT Pro Light" panose="020B0304020202020204" pitchFamily="34" charset="0"/>
              </a:rPr>
              <a:t>below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 err="1">
                <a:latin typeface="Avenir Next LT Pro Light" panose="020B0304020202020204" pitchFamily="34" charset="0"/>
              </a:rPr>
              <a:t>enhanced</a:t>
            </a:r>
            <a:r>
              <a:rPr lang="it-IT" sz="1900" dirty="0">
                <a:latin typeface="Avenir Next LT Pro Light" panose="020B0304020202020204" pitchFamily="34" charset="0"/>
              </a:rPr>
              <a:t> a case of </a:t>
            </a:r>
            <a:r>
              <a:rPr lang="it-IT" sz="1900" b="1" dirty="0" err="1">
                <a:latin typeface="Arial Rounded MT Bold" panose="020F0704030504030204" pitchFamily="34" charset="0"/>
              </a:rPr>
              <a:t>overfitting</a:t>
            </a:r>
            <a:r>
              <a:rPr lang="it-IT" sz="1900" b="1" dirty="0">
                <a:latin typeface="Arial Rounded MT Bold" panose="020F0704030504030204" pitchFamily="34" charset="0"/>
              </a:rPr>
              <a:t> </a:t>
            </a:r>
            <a:r>
              <a:rPr lang="it-IT" sz="1900" dirty="0" err="1">
                <a:latin typeface="Avenir Next LT Pro Light" panose="020B0304020202020204" pitchFamily="34" charset="0"/>
              </a:rPr>
              <a:t>during</a:t>
            </a:r>
            <a:r>
              <a:rPr lang="it-IT" sz="1900" dirty="0">
                <a:latin typeface="Avenir Next LT Pro Light" panose="020B0304020202020204" pitchFamily="34" charset="0"/>
              </a:rPr>
              <a:t> the training of the YOLO </a:t>
            </a:r>
            <a:r>
              <a:rPr lang="it-IT" sz="1900" dirty="0" err="1">
                <a:latin typeface="Avenir Next LT Pro Light" panose="020B0304020202020204" pitchFamily="34" charset="0"/>
              </a:rPr>
              <a:t>architecture</a:t>
            </a:r>
            <a:r>
              <a:rPr lang="it-IT" sz="1900" dirty="0">
                <a:latin typeface="Avenir Next LT Pro Light" panose="020B03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it-IT" sz="1900" dirty="0" err="1">
                <a:latin typeface="Avenir Next LT Pro Light" panose="020B0304020202020204" pitchFamily="34" charset="0"/>
              </a:rPr>
              <a:t>We</a:t>
            </a:r>
            <a:r>
              <a:rPr lang="it-IT" sz="1900" dirty="0">
                <a:latin typeface="Avenir Next LT Pro Light" panose="020B0304020202020204" pitchFamily="34" charset="0"/>
              </a:rPr>
              <a:t> show the </a:t>
            </a:r>
            <a:r>
              <a:rPr lang="it-IT" sz="1900" dirty="0" err="1">
                <a:latin typeface="Avenir Next LT Pro Light" panose="020B0304020202020204" pitchFamily="34" charset="0"/>
              </a:rPr>
              <a:t>comparison</a:t>
            </a:r>
            <a:r>
              <a:rPr lang="it-IT" sz="1900" dirty="0">
                <a:latin typeface="Avenir Next LT Pro Light" panose="020B0304020202020204" pitchFamily="34" charset="0"/>
              </a:rPr>
              <a:t> of the </a:t>
            </a:r>
            <a:r>
              <a:rPr lang="it-IT" sz="1900" dirty="0" err="1">
                <a:latin typeface="Avenir Next LT Pro Light" panose="020B0304020202020204" pitchFamily="34" charset="0"/>
              </a:rPr>
              <a:t>different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 err="1">
                <a:latin typeface="Avenir Next LT Pro Light" panose="020B0304020202020204" pitchFamily="34" charset="0"/>
              </a:rPr>
              <a:t>implementations</a:t>
            </a:r>
            <a:r>
              <a:rPr lang="it-IT" sz="1900" dirty="0">
                <a:latin typeface="Avenir Next LT Pro Light" panose="020B0304020202020204" pitchFamily="34" charset="0"/>
              </a:rPr>
              <a:t> of YOLO, with and </a:t>
            </a:r>
            <a:r>
              <a:rPr lang="it-IT" sz="1900" b="1" dirty="0" err="1">
                <a:latin typeface="Arial Rounded MT Bold" panose="020F0704030504030204" pitchFamily="34" charset="0"/>
              </a:rPr>
              <a:t>without</a:t>
            </a:r>
            <a:r>
              <a:rPr lang="it-IT" sz="1900" b="1" dirty="0">
                <a:latin typeface="Arial Rounded MT Bold" panose="020F0704030504030204" pitchFamily="34" charset="0"/>
              </a:rPr>
              <a:t> data </a:t>
            </a:r>
            <a:r>
              <a:rPr lang="it-IT" sz="1900" b="1" dirty="0" err="1">
                <a:latin typeface="Arial Rounded MT Bold" panose="020F0704030504030204" pitchFamily="34" charset="0"/>
              </a:rPr>
              <a:t>augmentation</a:t>
            </a:r>
            <a:r>
              <a:rPr lang="it-IT" sz="1900" b="1" dirty="0">
                <a:latin typeface="Avenir Next LT Pro Light" panose="020B0304020202020204" pitchFamily="34" charset="0"/>
              </a:rPr>
              <a:t>.</a:t>
            </a:r>
          </a:p>
          <a:p>
            <a:pPr marL="0" indent="0">
              <a:buNone/>
            </a:pPr>
            <a:endParaRPr lang="it-IT" sz="1800" dirty="0">
              <a:latin typeface="Avenir Next LT Pro Light" panose="020B0304020202020204" pitchFamily="34" charset="0"/>
            </a:endParaRPr>
          </a:p>
        </p:txBody>
      </p:sp>
      <p:pic>
        <p:nvPicPr>
          <p:cNvPr id="6" name="Immagine 5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9D732258-4C21-5B92-D21F-F9B94BCC6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330" y="3543243"/>
            <a:ext cx="4730994" cy="2365497"/>
          </a:xfrm>
          <a:prstGeom prst="rect">
            <a:avLst/>
          </a:prstGeom>
        </p:spPr>
      </p:pic>
      <p:pic>
        <p:nvPicPr>
          <p:cNvPr id="21" name="Immagine 20" descr="Immagine che contiene testo, diagramma, linea, schermata">
            <a:extLst>
              <a:ext uri="{FF2B5EF4-FFF2-40B4-BE49-F238E27FC236}">
                <a16:creationId xmlns:a16="http://schemas.microsoft.com/office/drawing/2014/main" id="{6D6B4BFD-080B-319B-3FAE-8A67390663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330" y="681185"/>
            <a:ext cx="4730994" cy="2365497"/>
          </a:xfrm>
          <a:prstGeom prst="rect">
            <a:avLst/>
          </a:prstGeom>
        </p:spPr>
      </p:pic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51D8DB05-506D-0581-D6F1-3B132E9C8E6C}"/>
              </a:ext>
            </a:extLst>
          </p:cNvPr>
          <p:cNvSpPr txBox="1"/>
          <p:nvPr/>
        </p:nvSpPr>
        <p:spPr>
          <a:xfrm rot="1009238">
            <a:off x="3942046" y="343214"/>
            <a:ext cx="1964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latin typeface="Dreaming Outloud Pro" panose="020B0604020202020204" pitchFamily="66" charset="0"/>
                <a:cs typeface="Dreaming Outloud Pro" panose="020B0604020202020204" pitchFamily="66" charset="0"/>
              </a:rPr>
              <a:t>With Data </a:t>
            </a:r>
            <a:r>
              <a:rPr lang="it-IT" b="1" dirty="0" err="1">
                <a:latin typeface="Dreaming Outloud Pro" panose="020B0604020202020204" pitchFamily="66" charset="0"/>
                <a:cs typeface="Dreaming Outloud Pro" panose="020B0604020202020204" pitchFamily="66" charset="0"/>
              </a:rPr>
              <a:t>Augmentation</a:t>
            </a:r>
            <a:endParaRPr lang="it-IT" b="1" dirty="0">
              <a:latin typeface="Dreaming Outloud Pro" panose="020B0604020202020204" pitchFamily="66" charset="0"/>
              <a:cs typeface="Dreaming Outloud Pro" panose="020B0604020202020204" pitchFamily="66" charset="0"/>
            </a:endParaRPr>
          </a:p>
        </p:txBody>
      </p:sp>
      <p:cxnSp>
        <p:nvCxnSpPr>
          <p:cNvPr id="42" name="Connettore curvo 41">
            <a:extLst>
              <a:ext uri="{FF2B5EF4-FFF2-40B4-BE49-F238E27FC236}">
                <a16:creationId xmlns:a16="http://schemas.microsoft.com/office/drawing/2014/main" id="{1C945A94-7579-5CE2-24CA-4C5B0CFBC2D3}"/>
              </a:ext>
            </a:extLst>
          </p:cNvPr>
          <p:cNvCxnSpPr>
            <a:cxnSpLocks/>
            <a:stCxn id="28" idx="2"/>
            <a:endCxn id="21" idx="1"/>
          </p:cNvCxnSpPr>
          <p:nvPr/>
        </p:nvCxnSpPr>
        <p:spPr>
          <a:xfrm rot="16200000" flipH="1">
            <a:off x="5047828" y="758432"/>
            <a:ext cx="888216" cy="1322787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6B592DA3-0C62-1714-B471-86B2C7FEA513}"/>
              </a:ext>
            </a:extLst>
          </p:cNvPr>
          <p:cNvSpPr txBox="1"/>
          <p:nvPr/>
        </p:nvSpPr>
        <p:spPr>
          <a:xfrm rot="751324">
            <a:off x="3946841" y="5327312"/>
            <a:ext cx="1964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>
                <a:latin typeface="Dreaming Outloud Pro" panose="03050502040302030504" pitchFamily="66" charset="0"/>
                <a:ea typeface="Ebrima" panose="02000000000000000000" pitchFamily="2" charset="0"/>
                <a:cs typeface="Dreaming Outloud Pro" panose="03050502040302030504" pitchFamily="66" charset="0"/>
              </a:rPr>
              <a:t>Without</a:t>
            </a:r>
            <a:r>
              <a:rPr lang="it-IT" b="1" dirty="0">
                <a:latin typeface="Dreaming Outloud Pro" panose="03050502040302030504" pitchFamily="66" charset="0"/>
                <a:ea typeface="Ebrima" panose="02000000000000000000" pitchFamily="2" charset="0"/>
                <a:cs typeface="Dreaming Outloud Pro" panose="03050502040302030504" pitchFamily="66" charset="0"/>
              </a:rPr>
              <a:t> Data </a:t>
            </a:r>
            <a:r>
              <a:rPr lang="it-IT" b="1" dirty="0" err="1">
                <a:latin typeface="Dreaming Outloud Pro" panose="03050502040302030504" pitchFamily="66" charset="0"/>
                <a:ea typeface="Ebrima" panose="02000000000000000000" pitchFamily="2" charset="0"/>
                <a:cs typeface="Dreaming Outloud Pro" panose="03050502040302030504" pitchFamily="66" charset="0"/>
              </a:rPr>
              <a:t>Augmentation</a:t>
            </a:r>
            <a:endParaRPr lang="it-IT" b="1" dirty="0">
              <a:latin typeface="Dreaming Outloud Pro" panose="03050502040302030504" pitchFamily="66" charset="0"/>
              <a:ea typeface="Ebrima" panose="02000000000000000000" pitchFamily="2" charset="0"/>
              <a:cs typeface="Dreaming Outloud Pro" panose="03050502040302030504" pitchFamily="66" charset="0"/>
            </a:endParaRPr>
          </a:p>
        </p:txBody>
      </p:sp>
      <p:cxnSp>
        <p:nvCxnSpPr>
          <p:cNvPr id="48" name="Connettore curvo 47">
            <a:extLst>
              <a:ext uri="{FF2B5EF4-FFF2-40B4-BE49-F238E27FC236}">
                <a16:creationId xmlns:a16="http://schemas.microsoft.com/office/drawing/2014/main" id="{C18EB662-541E-EE87-56CF-EC11B1D34B9F}"/>
              </a:ext>
            </a:extLst>
          </p:cNvPr>
          <p:cNvCxnSpPr>
            <a:cxnSpLocks/>
            <a:stCxn id="47" idx="0"/>
            <a:endCxn id="6" idx="1"/>
          </p:cNvCxnSpPr>
          <p:nvPr/>
        </p:nvCxnSpPr>
        <p:spPr>
          <a:xfrm rot="5400000" flipH="1" flipV="1">
            <a:off x="5271623" y="4453292"/>
            <a:ext cx="609007" cy="1154408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6388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E57468-E88C-6587-DE67-3A3D5DDEA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407" y="1613257"/>
            <a:ext cx="4303643" cy="1325563"/>
          </a:xfrm>
        </p:spPr>
        <p:txBody>
          <a:bodyPr>
            <a:noAutofit/>
          </a:bodyPr>
          <a:lstStyle/>
          <a:p>
            <a:r>
              <a:rPr lang="it-IT" sz="3600" dirty="0" err="1">
                <a:latin typeface="Arial Rounded MT Bold" panose="020F0704030504030204" pitchFamily="34" charset="0"/>
              </a:rPr>
              <a:t>Faster</a:t>
            </a:r>
            <a:r>
              <a:rPr lang="it-IT" sz="3600" dirty="0">
                <a:latin typeface="Arial Rounded MT Bold" panose="020F0704030504030204" pitchFamily="34" charset="0"/>
              </a:rPr>
              <a:t> RCNN Learning Rate Choice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D9DA784-EACC-ECDB-2014-3484C92CA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407" y="3073757"/>
            <a:ext cx="3806687" cy="14476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900" dirty="0">
                <a:latin typeface="Avenir Next LT Pro Light" panose="020B0304020202020204" pitchFamily="34" charset="0"/>
              </a:rPr>
              <a:t>In the </a:t>
            </a:r>
            <a:r>
              <a:rPr lang="it-IT" sz="1900" dirty="0" err="1">
                <a:latin typeface="Avenir Next LT Pro Light" panose="020B0304020202020204" pitchFamily="34" charset="0"/>
              </a:rPr>
              <a:t>graphs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 err="1">
                <a:latin typeface="Avenir Next LT Pro Light" panose="020B0304020202020204" pitchFamily="34" charset="0"/>
              </a:rPr>
              <a:t>below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 err="1">
                <a:latin typeface="Avenir Next LT Pro Light" panose="020B0304020202020204" pitchFamily="34" charset="0"/>
              </a:rPr>
              <a:t>we</a:t>
            </a:r>
            <a:r>
              <a:rPr lang="it-IT" sz="1900" dirty="0">
                <a:latin typeface="Avenir Next LT Pro Light" panose="020B0304020202020204" pitchFamily="34" charset="0"/>
              </a:rPr>
              <a:t> show the </a:t>
            </a:r>
            <a:r>
              <a:rPr lang="it-IT" sz="1900" dirty="0" err="1">
                <a:latin typeface="Avenir Next LT Pro Light" panose="020B0304020202020204" pitchFamily="34" charset="0"/>
              </a:rPr>
              <a:t>different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 err="1">
                <a:latin typeface="Arial Rounded MT Bold" panose="020F0704030504030204" pitchFamily="34" charset="0"/>
              </a:rPr>
              <a:t>evaluation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 err="1">
                <a:latin typeface="Avenir Next LT Pro Light" panose="020B0304020202020204" pitchFamily="34" charset="0"/>
              </a:rPr>
              <a:t>results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 err="1">
                <a:latin typeface="Avenir Next LT Pro Light" panose="020B0304020202020204" pitchFamily="34" charset="0"/>
              </a:rPr>
              <a:t>obtained</a:t>
            </a:r>
            <a:r>
              <a:rPr lang="it-IT" sz="1900" dirty="0">
                <a:latin typeface="Avenir Next LT Pro Light" panose="020B0304020202020204" pitchFamily="34" charset="0"/>
              </a:rPr>
              <a:t> with </a:t>
            </a:r>
            <a:r>
              <a:rPr lang="it-IT" sz="1900" dirty="0" err="1">
                <a:latin typeface="Avenir Next LT Pro Light" panose="020B0304020202020204" pitchFamily="34" charset="0"/>
              </a:rPr>
              <a:t>different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>
                <a:latin typeface="Arial Rounded MT Bold" panose="020F0704030504030204" pitchFamily="34" charset="0"/>
              </a:rPr>
              <a:t>learning rates</a:t>
            </a:r>
            <a:r>
              <a:rPr lang="it-IT" sz="1900" b="1" dirty="0">
                <a:latin typeface="Avenir Next LT Pro Light" panose="020B03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4114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E57468-E88C-6587-DE67-3A3D5DDEA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407" y="1613255"/>
            <a:ext cx="4303643" cy="1325563"/>
          </a:xfrm>
        </p:spPr>
        <p:txBody>
          <a:bodyPr>
            <a:noAutofit/>
          </a:bodyPr>
          <a:lstStyle/>
          <a:p>
            <a:r>
              <a:rPr lang="it-IT" sz="3600" dirty="0" err="1">
                <a:latin typeface="Arial Rounded MT Bold" panose="020F0704030504030204" pitchFamily="34" charset="0"/>
              </a:rPr>
              <a:t>Faster</a:t>
            </a:r>
            <a:r>
              <a:rPr lang="it-IT" sz="3600" dirty="0">
                <a:latin typeface="Arial Rounded MT Bold" panose="020F0704030504030204" pitchFamily="34" charset="0"/>
              </a:rPr>
              <a:t> RCNN</a:t>
            </a:r>
            <a:br>
              <a:rPr lang="it-IT" sz="3600" dirty="0">
                <a:latin typeface="Arial Rounded MT Bold" panose="020F0704030504030204" pitchFamily="34" charset="0"/>
              </a:rPr>
            </a:br>
            <a:r>
              <a:rPr lang="it-IT" sz="3600" dirty="0">
                <a:latin typeface="Arial Rounded MT Bold" panose="020F0704030504030204" pitchFamily="34" charset="0"/>
                <a:ea typeface="Ebrima" panose="02000000000000000000" pitchFamily="2" charset="0"/>
                <a:cs typeface="Ebrima" panose="02000000000000000000" pitchFamily="2" charset="0"/>
              </a:rPr>
              <a:t>VS</a:t>
            </a:r>
            <a:br>
              <a:rPr lang="it-IT" sz="3600" dirty="0">
                <a:latin typeface="Arial Rounded MT Bold" panose="020F0704030504030204" pitchFamily="34" charset="0"/>
              </a:rPr>
            </a:br>
            <a:r>
              <a:rPr lang="it-IT" sz="3600" dirty="0">
                <a:latin typeface="Arial Rounded MT Bold" panose="020F0704030504030204" pitchFamily="34" charset="0"/>
              </a:rPr>
              <a:t>YOLOv5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D9DA784-EACC-ECDB-2014-3484C92CA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407" y="3118076"/>
            <a:ext cx="3806687" cy="14476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900" b="1" dirty="0" err="1">
                <a:latin typeface="Avenir Next LT Pro Light" panose="020B0304020202020204" pitchFamily="34" charset="0"/>
              </a:rPr>
              <a:t>We</a:t>
            </a:r>
            <a:r>
              <a:rPr lang="it-IT" sz="1900" b="1" dirty="0">
                <a:latin typeface="Avenir Next LT Pro Light" panose="020B0304020202020204" pitchFamily="34" charset="0"/>
              </a:rPr>
              <a:t> illustrate the </a:t>
            </a:r>
            <a:r>
              <a:rPr lang="it-IT" sz="1900" b="1" dirty="0">
                <a:latin typeface="Arial Rounded MT Bold" panose="020F0704030504030204" pitchFamily="34" charset="0"/>
              </a:rPr>
              <a:t>quantitative</a:t>
            </a:r>
            <a:r>
              <a:rPr lang="it-IT" sz="1900" b="1" dirty="0">
                <a:latin typeface="Avenir Next LT Pro Light" panose="020B0304020202020204" pitchFamily="34" charset="0"/>
              </a:rPr>
              <a:t> and </a:t>
            </a:r>
            <a:r>
              <a:rPr lang="it-IT" sz="1900" b="1" dirty="0">
                <a:latin typeface="Arial Rounded MT Bold" panose="020F0704030504030204" pitchFamily="34" charset="0"/>
              </a:rPr>
              <a:t>qualitative </a:t>
            </a:r>
            <a:r>
              <a:rPr lang="it-IT" sz="1900" b="1" dirty="0" err="1">
                <a:latin typeface="Arial Rounded MT Bold" panose="020F0704030504030204" pitchFamily="34" charset="0"/>
              </a:rPr>
              <a:t>results</a:t>
            </a:r>
            <a:r>
              <a:rPr lang="it-IT" sz="1900" b="1" dirty="0">
                <a:latin typeface="Avenir Next LT Pro Light" panose="020B0304020202020204" pitchFamily="34" charset="0"/>
              </a:rPr>
              <a:t> </a:t>
            </a:r>
            <a:r>
              <a:rPr lang="it-IT" sz="1900" b="1" dirty="0" err="1">
                <a:latin typeface="Avenir Next LT Pro Light" panose="020B0304020202020204" pitchFamily="34" charset="0"/>
              </a:rPr>
              <a:t>obtained</a:t>
            </a:r>
            <a:r>
              <a:rPr lang="it-IT" sz="1900" b="1" dirty="0">
                <a:latin typeface="Avenir Next LT Pro Light" panose="020B0304020202020204" pitchFamily="34" charset="0"/>
              </a:rPr>
              <a:t> by </a:t>
            </a:r>
            <a:r>
              <a:rPr lang="it-IT" sz="1900" b="1" dirty="0" err="1">
                <a:latin typeface="Avenir Next LT Pro Light" panose="020B0304020202020204" pitchFamily="34" charset="0"/>
              </a:rPr>
              <a:t>using</a:t>
            </a:r>
            <a:r>
              <a:rPr lang="it-IT" sz="1900" b="1" dirty="0">
                <a:latin typeface="Avenir Next LT Pro Light" panose="020B0304020202020204" pitchFamily="34" charset="0"/>
              </a:rPr>
              <a:t> </a:t>
            </a:r>
            <a:r>
              <a:rPr lang="it-IT" sz="1900" b="1" dirty="0" err="1">
                <a:latin typeface="Avenir Next LT Pro Light" panose="020B0304020202020204" pitchFamily="34" charset="0"/>
              </a:rPr>
              <a:t>these</a:t>
            </a:r>
            <a:r>
              <a:rPr lang="it-IT" sz="1900" b="1" dirty="0">
                <a:latin typeface="Avenir Next LT Pro Light" panose="020B0304020202020204" pitchFamily="34" charset="0"/>
              </a:rPr>
              <a:t> </a:t>
            </a:r>
            <a:r>
              <a:rPr lang="it-IT" sz="1900" b="1" dirty="0" err="1">
                <a:latin typeface="Avenir Next LT Pro Light" panose="020B0304020202020204" pitchFamily="34" charset="0"/>
              </a:rPr>
              <a:t>architectures</a:t>
            </a:r>
            <a:endParaRPr lang="it-IT" sz="1900" b="1" dirty="0">
              <a:latin typeface="Avenir Next LT Pro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05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uva, frutto, vigneto, aria aperta">
            <a:extLst>
              <a:ext uri="{FF2B5EF4-FFF2-40B4-BE49-F238E27FC236}">
                <a16:creationId xmlns:a16="http://schemas.microsoft.com/office/drawing/2014/main" id="{BB6AFB08-5D24-44EF-512D-A9FBD9E3E5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86" b="3762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12FDCF6-F141-FFC3-C770-B1CC753FD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6066"/>
            <a:ext cx="4795282" cy="5018227"/>
          </a:xfrm>
        </p:spPr>
        <p:txBody>
          <a:bodyPr anchor="ctr">
            <a:normAutofit/>
          </a:bodyPr>
          <a:lstStyle/>
          <a:p>
            <a:r>
              <a:rPr lang="it-IT" dirty="0">
                <a:solidFill>
                  <a:srgbClr val="FFFFFF"/>
                </a:solidFill>
                <a:latin typeface="Arial Rounded MT Bold" panose="020F0704030504030204" pitchFamily="34" charset="0"/>
              </a:rPr>
              <a:t>AI in viticulture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57C225A-F388-984D-0820-887065FF9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78196"/>
            <a:ext cx="4977905" cy="50170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The use of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artificial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 intelligence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technologies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 in the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agronomy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is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becoming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 more and more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important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it-IT" sz="2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Deep </a:t>
            </a:r>
            <a:r>
              <a:rPr lang="it-IT" sz="2400" b="1" dirty="0" err="1">
                <a:solidFill>
                  <a:srgbClr val="FFFFFF"/>
                </a:solidFill>
                <a:latin typeface="Arial Rounded MT Bold" panose="020F0704030504030204" pitchFamily="34" charset="0"/>
              </a:rPr>
              <a:t>neural</a:t>
            </a:r>
            <a:r>
              <a:rPr lang="it-IT" sz="2400" b="1" dirty="0">
                <a:solidFill>
                  <a:srgbClr val="FFFFFF"/>
                </a:solidFill>
                <a:latin typeface="Arial Rounded MT Bold" panose="020F0704030504030204" pitchFamily="34" charset="0"/>
              </a:rPr>
              <a:t> network 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can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now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 be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trained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 on large datasets of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many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different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types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 of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crops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, with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excellent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 </a:t>
            </a:r>
            <a:r>
              <a:rPr lang="it-IT" sz="2400" dirty="0" err="1">
                <a:solidFill>
                  <a:srgbClr val="FFFFFF"/>
                </a:solidFill>
                <a:latin typeface="Avenir Next LT Pro Light" panose="020B0304020202020204" pitchFamily="34" charset="0"/>
              </a:rPr>
              <a:t>results</a:t>
            </a:r>
            <a:r>
              <a:rPr lang="it-IT" sz="2400" dirty="0">
                <a:solidFill>
                  <a:srgbClr val="FFFFFF"/>
                </a:solidFill>
                <a:latin typeface="Avenir Next LT Pro Light" panose="020B03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400" b="0" i="0" dirty="0">
                <a:solidFill>
                  <a:srgbClr val="FFFFFF"/>
                </a:solidFill>
                <a:effectLst/>
                <a:latin typeface="Avenir Next LT Pro Light" panose="020B0304020202020204" pitchFamily="34" charset="0"/>
              </a:rPr>
              <a:t>Field owners can now monitor the health and growth of their land, increasing productivity.</a:t>
            </a:r>
            <a:endParaRPr lang="it-IT" sz="2400" dirty="0">
              <a:solidFill>
                <a:srgbClr val="FFFFFF"/>
              </a:solidFill>
              <a:latin typeface="Avenir Next LT Pro Light" panose="020B0304020202020204" pitchFamily="34" charset="0"/>
            </a:endParaRPr>
          </a:p>
          <a:p>
            <a:pPr marL="0" indent="0">
              <a:buNone/>
            </a:pPr>
            <a:br>
              <a:rPr lang="en-US" sz="1800" dirty="0">
                <a:solidFill>
                  <a:srgbClr val="FFFFFF"/>
                </a:solidFill>
                <a:latin typeface="Avenir Next LT Pro Light" panose="020B0304020202020204" pitchFamily="34" charset="0"/>
              </a:rPr>
            </a:br>
            <a:endParaRPr lang="it-IT" sz="1800" dirty="0">
              <a:solidFill>
                <a:srgbClr val="FFFFFF"/>
              </a:solidFill>
              <a:latin typeface="Avenir Next LT Pro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195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1520B7-0EB1-B408-EFF0-93949751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565846"/>
            <a:ext cx="4958128" cy="37551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Dataset and 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222055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Immagine che contiene frutto, uva, aria aperta, Frutto senza semi">
            <a:extLst>
              <a:ext uri="{FF2B5EF4-FFF2-40B4-BE49-F238E27FC236}">
                <a16:creationId xmlns:a16="http://schemas.microsoft.com/office/drawing/2014/main" id="{2BC3E350-47CC-CF1F-84A9-EF562C63D1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37" b="91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magine 3" descr="Immagine che contiene frutto, uva, aria aperta, Frutto senza semi">
            <a:extLst>
              <a:ext uri="{FF2B5EF4-FFF2-40B4-BE49-F238E27FC236}">
                <a16:creationId xmlns:a16="http://schemas.microsoft.com/office/drawing/2014/main" id="{4B443EEA-95DF-C8FA-98FF-2CCF83195B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88" r="-1" b="9238"/>
          <a:stretch/>
        </p:blipFill>
        <p:spPr>
          <a:xfrm>
            <a:off x="0" y="0"/>
            <a:ext cx="12188932" cy="68566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F542077-C4DF-A9D2-0C59-85F4812D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80" y="925856"/>
            <a:ext cx="10895106" cy="1306513"/>
          </a:xfrm>
        </p:spPr>
        <p:txBody>
          <a:bodyPr/>
          <a:lstStyle/>
          <a:p>
            <a:pPr algn="l" fontAlgn="base"/>
            <a:r>
              <a:rPr lang="it-IT" i="0" dirty="0" err="1">
                <a:effectLst/>
                <a:latin typeface="Arial Rounded MT Bold" panose="020F0704030504030204" pitchFamily="34" charset="0"/>
              </a:rPr>
              <a:t>wGrapeUNIPD</a:t>
            </a:r>
            <a:r>
              <a:rPr lang="it-IT" i="0" dirty="0">
                <a:effectLst/>
                <a:latin typeface="Arial Rounded MT Bold" panose="020F0704030504030204" pitchFamily="34" charset="0"/>
              </a:rPr>
              <a:t>-DL Dataset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495EC94-1913-CB2D-0B27-EAC8B3D2E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12" y="2128561"/>
            <a:ext cx="10172700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 err="1">
                <a:latin typeface="Avenir Next LT Pro Light" panose="020B0304020202020204" pitchFamily="34" charset="0"/>
              </a:rPr>
              <a:t>This</a:t>
            </a:r>
            <a:r>
              <a:rPr lang="it-IT" sz="2400" dirty="0">
                <a:latin typeface="Avenir Next LT Pro Light" panose="020B0304020202020204" pitchFamily="34" charset="0"/>
              </a:rPr>
              <a:t> dataset </a:t>
            </a:r>
            <a:r>
              <a:rPr lang="it-IT" sz="2400" dirty="0" err="1">
                <a:latin typeface="Avenir Next LT Pro Light" panose="020B0304020202020204" pitchFamily="34" charset="0"/>
              </a:rPr>
              <a:t>contains</a:t>
            </a:r>
            <a:r>
              <a:rPr lang="it-IT" sz="2400" dirty="0">
                <a:latin typeface="Avenir Next LT Pro Light" panose="020B0304020202020204" pitchFamily="34" charset="0"/>
              </a:rPr>
              <a:t> </a:t>
            </a:r>
            <a:r>
              <a:rPr lang="en-US" sz="2400" b="1" i="0" dirty="0">
                <a:effectLst/>
                <a:latin typeface="Arial Rounded MT Bold" panose="020F0704030504030204" pitchFamily="34" charset="0"/>
              </a:rPr>
              <a:t>373 images </a:t>
            </a:r>
            <a:r>
              <a:rPr lang="en-US" sz="2400" b="0" i="0" dirty="0">
                <a:effectLst/>
                <a:latin typeface="Avenir Next LT Pro Light" panose="020B0304020202020204" pitchFamily="34" charset="0"/>
              </a:rPr>
              <a:t>acquired from later view in vertical shoot position vineyards in six different Italian locations at different phenological stages. </a:t>
            </a:r>
            <a:r>
              <a:rPr lang="en-US" sz="2400" b="1" dirty="0">
                <a:latin typeface="Arial Rounded MT Bold" panose="020F0704030504030204" pitchFamily="34" charset="0"/>
              </a:rPr>
              <a:t>270 images </a:t>
            </a:r>
            <a:r>
              <a:rPr lang="en-US" sz="2400" dirty="0">
                <a:latin typeface="Avenir Next LT Pro Light" panose="020B0304020202020204" pitchFamily="34" charset="0"/>
              </a:rPr>
              <a:t>also have the </a:t>
            </a:r>
            <a:r>
              <a:rPr lang="en-US" sz="2400" dirty="0">
                <a:latin typeface="Arial Rounded MT Bold" panose="020F0704030504030204" pitchFamily="34" charset="0"/>
              </a:rPr>
              <a:t>YOLO labels</a:t>
            </a:r>
            <a:r>
              <a:rPr lang="en-US" sz="2400" dirty="0">
                <a:latin typeface="Avenir Next LT Pro Light" panose="020B0304020202020204" pitchFamily="34" charset="0"/>
              </a:rPr>
              <a:t>.</a:t>
            </a:r>
            <a:endParaRPr lang="it-IT" sz="2400" dirty="0">
              <a:latin typeface="Avenir Next LT Pro Light" panose="020B0304020202020204" pitchFamily="34" charset="0"/>
            </a:endParaRPr>
          </a:p>
        </p:txBody>
      </p:sp>
      <p:pic>
        <p:nvPicPr>
          <p:cNvPr id="5" name="Immagine 4" descr="Immagine che contiene albero, aria aperta, erba, pianta&#10;&#10;Descrizione generata automaticamente">
            <a:extLst>
              <a:ext uri="{FF2B5EF4-FFF2-40B4-BE49-F238E27FC236}">
                <a16:creationId xmlns:a16="http://schemas.microsoft.com/office/drawing/2014/main" id="{7BA4968B-34A0-7B04-9215-8D885E8A63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66" y="3651380"/>
            <a:ext cx="3867545" cy="2568742"/>
          </a:xfrm>
          <a:prstGeom prst="rect">
            <a:avLst/>
          </a:prstGeom>
        </p:spPr>
      </p:pic>
      <p:pic>
        <p:nvPicPr>
          <p:cNvPr id="7" name="Immagine 6" descr="Immagine che contiene testo, Carattere, schermata, bianco">
            <a:extLst>
              <a:ext uri="{FF2B5EF4-FFF2-40B4-BE49-F238E27FC236}">
                <a16:creationId xmlns:a16="http://schemas.microsoft.com/office/drawing/2014/main" id="{A722E9B0-F976-A2D2-D74A-6E83A9FA48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313" y="5342067"/>
            <a:ext cx="2315091" cy="1276545"/>
          </a:xfrm>
          <a:prstGeom prst="rect">
            <a:avLst/>
          </a:prstGeom>
        </p:spPr>
      </p:pic>
      <p:pic>
        <p:nvPicPr>
          <p:cNvPr id="11" name="Immagine 10" descr="Immagine che contiene albero, aria aperta, pianta, erba">
            <a:extLst>
              <a:ext uri="{FF2B5EF4-FFF2-40B4-BE49-F238E27FC236}">
                <a16:creationId xmlns:a16="http://schemas.microsoft.com/office/drawing/2014/main" id="{ACF308A9-5542-225F-9D88-4A1C939C11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408" y="3644272"/>
            <a:ext cx="3867544" cy="2575850"/>
          </a:xfrm>
          <a:prstGeom prst="rect">
            <a:avLst/>
          </a:prstGeom>
        </p:spPr>
      </p:pic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C1D28240-ABB1-8697-C3F2-B4840BD3412E}"/>
              </a:ext>
            </a:extLst>
          </p:cNvPr>
          <p:cNvSpPr/>
          <p:nvPr/>
        </p:nvSpPr>
        <p:spPr>
          <a:xfrm>
            <a:off x="4911832" y="4299970"/>
            <a:ext cx="2011680" cy="1004729"/>
          </a:xfrm>
          <a:prstGeom prst="rightArrow">
            <a:avLst>
              <a:gd name="adj1" fmla="val 50000"/>
              <a:gd name="adj2" fmla="val 7730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4538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frutto, uva, aria aperta, Frutto senza semi">
            <a:extLst>
              <a:ext uri="{FF2B5EF4-FFF2-40B4-BE49-F238E27FC236}">
                <a16:creationId xmlns:a16="http://schemas.microsoft.com/office/drawing/2014/main" id="{3D006A6F-1915-D6AF-6AA5-05F6B67E3A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88" r="-1" b="9238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FC9B909-77B8-A744-F60A-E7C02F4C7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633" y="436908"/>
            <a:ext cx="9448799" cy="1567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Data Augmentation Techniques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692660D-FE24-1EAA-063E-0E7590C38F59}"/>
              </a:ext>
            </a:extLst>
          </p:cNvPr>
          <p:cNvSpPr txBox="1"/>
          <p:nvPr/>
        </p:nvSpPr>
        <p:spPr>
          <a:xfrm>
            <a:off x="850633" y="1520620"/>
            <a:ext cx="9954076" cy="53360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dirty="0">
                <a:latin typeface="Avenir Next LT Pro Light" panose="020B0304020202020204" pitchFamily="34" charset="0"/>
              </a:rPr>
              <a:t>Importance of data augmentation techniques, mostly in small datasets: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latin typeface="Avenir Next LT Pro Light" panose="020B0304020202020204" pitchFamily="34" charset="0"/>
              </a:rPr>
              <a:t>Avoid </a:t>
            </a:r>
            <a:r>
              <a:rPr lang="en-US" sz="2400" b="1" dirty="0">
                <a:latin typeface="Arial Rounded MT Bold" panose="020F0704030504030204" pitchFamily="34" charset="0"/>
              </a:rPr>
              <a:t>overfitting</a:t>
            </a:r>
            <a:r>
              <a:rPr lang="en-US" sz="2400" dirty="0">
                <a:latin typeface="Avenir Next LT Pro Light" panose="020B0304020202020204" pitchFamily="34" charset="0"/>
              </a:rPr>
              <a:t>;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Avenir Next LT Pro Light" panose="020B0304020202020204" pitchFamily="34" charset="0"/>
              </a:rPr>
              <a:t>It </a:t>
            </a:r>
            <a:r>
              <a:rPr lang="en-US" sz="2400" b="1" i="0" dirty="0">
                <a:effectLst/>
                <a:latin typeface="Avenir Next LT Pro Light" panose="020B0304020202020204" pitchFamily="34" charset="0"/>
              </a:rPr>
              <a:t>increases</a:t>
            </a:r>
            <a:r>
              <a:rPr lang="en-US" sz="2400" b="0" i="0" dirty="0">
                <a:effectLst/>
                <a:latin typeface="Avenir Next LT Pro Light" panose="020B0304020202020204" pitchFamily="34" charset="0"/>
              </a:rPr>
              <a:t> the model’s ability to </a:t>
            </a:r>
            <a:r>
              <a:rPr lang="en-US" sz="2400" b="1" i="0" dirty="0">
                <a:effectLst/>
                <a:latin typeface="Arial Rounded MT Bold" panose="020F0704030504030204" pitchFamily="34" charset="0"/>
              </a:rPr>
              <a:t>generalize</a:t>
            </a:r>
            <a:r>
              <a:rPr lang="en-US" sz="2400" b="0" i="0" dirty="0">
                <a:effectLst/>
                <a:latin typeface="Avenir Next LT Pro Light" panose="020B0304020202020204" pitchFamily="34" charset="0"/>
              </a:rPr>
              <a:t>;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Avenir Next LT Pro Light" panose="020B0304020202020204" pitchFamily="34" charset="0"/>
              </a:rPr>
              <a:t>It </a:t>
            </a:r>
            <a:r>
              <a:rPr lang="en-US" sz="2400" b="1" i="0" dirty="0">
                <a:effectLst/>
                <a:latin typeface="Arial Rounded MT Bold" panose="020F0704030504030204" pitchFamily="34" charset="0"/>
              </a:rPr>
              <a:t>improves</a:t>
            </a:r>
            <a:r>
              <a:rPr lang="en-US" sz="2400" b="0" i="0" dirty="0">
                <a:effectLst/>
                <a:latin typeface="Avenir Next LT Pro Light" panose="020B0304020202020204" pitchFamily="34" charset="0"/>
              </a:rPr>
              <a:t> the </a:t>
            </a:r>
            <a:r>
              <a:rPr lang="en-US" sz="2400" b="1" i="0" dirty="0">
                <a:effectLst/>
                <a:latin typeface="Arial Rounded MT Bold" panose="020F0704030504030204" pitchFamily="34" charset="0"/>
              </a:rPr>
              <a:t>accuracy</a:t>
            </a:r>
            <a:r>
              <a:rPr lang="en-US" sz="2400" b="0" i="0" dirty="0">
                <a:effectLst/>
                <a:latin typeface="Avenir Next LT Pro Light" panose="020B0304020202020204" pitchFamily="34" charset="0"/>
              </a:rPr>
              <a:t> of the deep learning model’s predictions.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400" dirty="0">
              <a:latin typeface="Avenir Next LT Pro Light" panose="020B030402020202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b="0" i="0" dirty="0">
                <a:effectLst/>
                <a:latin typeface="Avenir Next LT Pro Light" panose="020B0304020202020204" pitchFamily="34" charset="0"/>
              </a:rPr>
              <a:t>We will briefly compare the results with and without data augmentation techniques.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Avenir Next LT Pro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982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675522-8543-0F52-E7A1-4D8BF3149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715" y="1163836"/>
            <a:ext cx="7530685" cy="31638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Object Detection and Architectures</a:t>
            </a:r>
          </a:p>
        </p:txBody>
      </p:sp>
    </p:spTree>
    <p:extLst>
      <p:ext uri="{BB962C8B-B14F-4D97-AF65-F5344CB8AC3E}">
        <p14:creationId xmlns:p14="http://schemas.microsoft.com/office/powerpoint/2010/main" val="3345235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aria aperta, erba, cielo, pianta&#10;&#10;Descrizione generata automaticamente">
            <a:extLst>
              <a:ext uri="{FF2B5EF4-FFF2-40B4-BE49-F238E27FC236}">
                <a16:creationId xmlns:a16="http://schemas.microsoft.com/office/drawing/2014/main" id="{65B44354-1EA1-06C9-54E2-D7664184A3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7000"/>
                    </a14:imgEffect>
                    <a14:imgEffect>
                      <a14:colorTemperature colorTemp="61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111"/>
          <a:stretch/>
        </p:blipFill>
        <p:spPr>
          <a:xfrm>
            <a:off x="20" y="10"/>
            <a:ext cx="12191980" cy="685661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87BEF70-233E-43FB-7D3A-A4671395D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322" y="1346498"/>
            <a:ext cx="8479420" cy="13663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20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Object Detection in Our Project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E475A2-35C2-A6D7-8CA2-6ED2C8BBE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322" y="2840201"/>
            <a:ext cx="7583133" cy="311972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venir Next LT Pro Light" panose="020B0304020202020204" pitchFamily="34" charset="0"/>
              </a:rPr>
              <a:t>The task of assigning a label and a bounding box to a objects in the image.</a:t>
            </a:r>
          </a:p>
          <a:p>
            <a:pPr marL="0" indent="0">
              <a:buNone/>
            </a:pPr>
            <a:r>
              <a:rPr lang="en-US" sz="2400" dirty="0">
                <a:latin typeface="Avenir Next LT Pro Light" panose="020B0304020202020204" pitchFamily="34" charset="0"/>
              </a:rPr>
              <a:t>We compare the different bunch detection strategies, in particular we will focus on </a:t>
            </a:r>
            <a:r>
              <a:rPr lang="en-US" sz="2400" dirty="0" err="1">
                <a:latin typeface="Arial Rounded MT Bold" panose="020F0704030504030204" pitchFamily="34" charset="0"/>
              </a:rPr>
              <a:t>FasterRCNN</a:t>
            </a:r>
            <a:r>
              <a:rPr lang="en-US" sz="2400" dirty="0">
                <a:latin typeface="Avenir Next LT Pro Light" panose="020B0304020202020204" pitchFamily="34" charset="0"/>
              </a:rPr>
              <a:t> and </a:t>
            </a:r>
            <a:r>
              <a:rPr lang="en-US" sz="2400" dirty="0">
                <a:latin typeface="Arial Rounded MT Bold" panose="020F0704030504030204" pitchFamily="34" charset="0"/>
              </a:rPr>
              <a:t>YOLO</a:t>
            </a:r>
            <a:r>
              <a:rPr lang="en-US" sz="2400" dirty="0">
                <a:latin typeface="Avenir Next LT Pro Light" panose="020B0304020202020204" pitchFamily="34" charset="0"/>
              </a:rPr>
              <a:t> architectures.</a:t>
            </a:r>
          </a:p>
          <a:p>
            <a:pPr marL="0" indent="0">
              <a:buNone/>
            </a:pPr>
            <a:r>
              <a:rPr lang="en-US" sz="2400" dirty="0">
                <a:latin typeface="Avenir Next LT Pro Light" panose="020B0304020202020204" pitchFamily="34" charset="0"/>
              </a:rPr>
              <a:t>We want to detect bunches of grape from images</a:t>
            </a:r>
            <a:r>
              <a:rPr lang="en-US" sz="2200" dirty="0">
                <a:latin typeface="Avenir Next LT Pro Light" panose="020B03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7351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E8FECA-37CF-11A6-928B-B7A681D8C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951" y="878494"/>
            <a:ext cx="10895106" cy="1325563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dirty="0" err="1">
                <a:latin typeface="Arial Rounded MT Bold" panose="020F0704030504030204" pitchFamily="34" charset="0"/>
              </a:rPr>
              <a:t>FastRCNN</a:t>
            </a:r>
            <a:r>
              <a:rPr lang="en-US" dirty="0">
                <a:latin typeface="Arial Rounded MT Bold" panose="020F0704030504030204" pitchFamily="34" charset="0"/>
              </a:rPr>
              <a:t> + ResNet50-FPN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68FC6D7-8065-B7CE-5207-AB71EC1BE277}"/>
              </a:ext>
            </a:extLst>
          </p:cNvPr>
          <p:cNvSpPr txBox="1"/>
          <p:nvPr/>
        </p:nvSpPr>
        <p:spPr>
          <a:xfrm>
            <a:off x="767191" y="1677906"/>
            <a:ext cx="5328809" cy="46562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34290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Avenir Next LT Pro Light" panose="020B0304020202020204" pitchFamily="34" charset="0"/>
            </a:endParaRPr>
          </a:p>
          <a:p>
            <a:pPr marL="457200" indent="-34290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latin typeface="Avenir Next LT Pro Light" panose="020B0304020202020204" pitchFamily="34" charset="0"/>
              </a:rPr>
              <a:t>Two modules:</a:t>
            </a:r>
          </a:p>
          <a:p>
            <a:pPr marL="971550" lvl="1" indent="-34290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latin typeface="Avenir Next LT Pro Light" panose="020B0304020202020204" pitchFamily="34" charset="0"/>
              </a:rPr>
              <a:t>Deep fully convolutional network as </a:t>
            </a:r>
            <a:r>
              <a:rPr lang="en-US" sz="1900" b="1" dirty="0">
                <a:latin typeface="Arial Rounded MT Bold" panose="020F0704030504030204" pitchFamily="34" charset="0"/>
              </a:rPr>
              <a:t>Region Proposal Network (RPN) </a:t>
            </a:r>
          </a:p>
          <a:p>
            <a:pPr marL="971550" lvl="1" indent="-34290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latin typeface="Avenir Next LT Pro Light" panose="020B0304020202020204" pitchFamily="34" charset="0"/>
              </a:rPr>
              <a:t>Fast R-CNN detector</a:t>
            </a:r>
          </a:p>
          <a:p>
            <a:pPr marL="457200" indent="-34290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latin typeface="Avenir Next LT Pro Light" panose="020B0304020202020204" pitchFamily="34" charset="0"/>
              </a:rPr>
              <a:t> Attention mechanism:</a:t>
            </a:r>
          </a:p>
          <a:p>
            <a:pPr marL="971550" lvl="1" indent="-34290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latin typeface="Avenir Next LT Pro Light" panose="020B0304020202020204" pitchFamily="34" charset="0"/>
              </a:rPr>
              <a:t>The RPN module tells the Fast R-CNN module </a:t>
            </a:r>
            <a:r>
              <a:rPr lang="en-US" sz="1900" b="1" dirty="0">
                <a:latin typeface="Avenir Next LT Pro Light" panose="020B0304020202020204" pitchFamily="34" charset="0"/>
              </a:rPr>
              <a:t>where to look</a:t>
            </a:r>
          </a:p>
          <a:p>
            <a:pPr marL="514350" indent="-34290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900" b="1" dirty="0">
                <a:latin typeface="Arial Rounded MT Bold" panose="020F0704030504030204" pitchFamily="34" charset="0"/>
              </a:rPr>
              <a:t>Feature Pyramid Network</a:t>
            </a:r>
            <a:r>
              <a:rPr lang="en-US" sz="1900" dirty="0">
                <a:latin typeface="Avenir Next LT Pro Light" panose="020B0304020202020204" pitchFamily="34" charset="0"/>
              </a:rPr>
              <a:t>:</a:t>
            </a:r>
          </a:p>
          <a:p>
            <a:pPr marL="971550" lvl="1" indent="-342900"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900" b="0" i="0" dirty="0">
                <a:effectLst/>
                <a:latin typeface="Avenir Next LT Pro Light" panose="020B0304020202020204" pitchFamily="34" charset="0"/>
              </a:rPr>
              <a:t>Takes single-scale image of arbitrary size as input, </a:t>
            </a:r>
            <a:r>
              <a:rPr lang="en-US" sz="1900" b="1" i="0" dirty="0">
                <a:effectLst/>
                <a:latin typeface="Arial Rounded MT Bold" panose="020F0704030504030204" pitchFamily="34" charset="0"/>
              </a:rPr>
              <a:t>outputs proportionally sized feature maps</a:t>
            </a:r>
            <a:endParaRPr lang="en-US" sz="1900" b="1" dirty="0">
              <a:latin typeface="Arial Rounded MT Bold" panose="020F0704030504030204" pitchFamily="34" charset="0"/>
            </a:endParaRPr>
          </a:p>
        </p:txBody>
      </p:sp>
      <p:pic>
        <p:nvPicPr>
          <p:cNvPr id="10" name="Immagine 9" descr="Immagine che contiene testo, schermata, diagramma, Parallelo&#10;&#10;Descrizione generata automaticamente">
            <a:extLst>
              <a:ext uri="{FF2B5EF4-FFF2-40B4-BE49-F238E27FC236}">
                <a16:creationId xmlns:a16="http://schemas.microsoft.com/office/drawing/2014/main" id="{18A6FA6B-D303-123C-25D9-2251188E2A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207" y="2766849"/>
            <a:ext cx="5431135" cy="206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25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3855DE-3C5A-D70E-F349-24378ABC1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754" y="1031682"/>
            <a:ext cx="8967787" cy="1325563"/>
          </a:xfrm>
        </p:spPr>
        <p:txBody>
          <a:bodyPr/>
          <a:lstStyle/>
          <a:p>
            <a:r>
              <a:rPr lang="it-IT" dirty="0">
                <a:latin typeface="Arial Rounded MT Bold" panose="020F0704030504030204" pitchFamily="34" charset="0"/>
              </a:rPr>
              <a:t>YOLOv5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75CD5AD-74B1-B535-61AF-1571C237F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755" y="2244123"/>
            <a:ext cx="4678340" cy="419576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it-IT" sz="1900" dirty="0" err="1">
                <a:latin typeface="Avenir Next LT Pro Light" panose="020B0304020202020204" pitchFamily="34" charset="0"/>
              </a:rPr>
              <a:t>Predict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 err="1">
                <a:latin typeface="Avenir Next LT Pro Light" panose="020B0304020202020204" pitchFamily="34" charset="0"/>
              </a:rPr>
              <a:t>bounding</a:t>
            </a:r>
            <a:r>
              <a:rPr lang="it-IT" sz="1900" dirty="0">
                <a:latin typeface="Avenir Next LT Pro Light" panose="020B0304020202020204" pitchFamily="34" charset="0"/>
              </a:rPr>
              <a:t> boxes and classes </a:t>
            </a:r>
            <a:r>
              <a:rPr lang="it-IT" sz="1900" b="1" dirty="0" err="1">
                <a:latin typeface="Arial Rounded MT Bold" panose="020F0704030504030204" pitchFamily="34" charset="0"/>
              </a:rPr>
              <a:t>simultaneously</a:t>
            </a:r>
            <a:r>
              <a:rPr lang="it-IT" sz="1900" dirty="0">
                <a:latin typeface="Avenir Next LT Pro Light" panose="020B0304020202020204" pitchFamily="34" charset="0"/>
              </a:rPr>
              <a:t>:</a:t>
            </a:r>
          </a:p>
          <a:p>
            <a:pPr lvl="1">
              <a:buClr>
                <a:schemeClr val="tx1"/>
              </a:buClr>
            </a:pPr>
            <a:r>
              <a:rPr lang="it-IT" sz="1900" dirty="0">
                <a:latin typeface="Avenir Next LT Pro Light" panose="020B0304020202020204" pitchFamily="34" charset="0"/>
              </a:rPr>
              <a:t>Divide image in S x S </a:t>
            </a:r>
            <a:r>
              <a:rPr lang="it-IT" sz="1900" dirty="0" err="1">
                <a:latin typeface="Avenir Next LT Pro Light" panose="020B0304020202020204" pitchFamily="34" charset="0"/>
              </a:rPr>
              <a:t>cells</a:t>
            </a:r>
            <a:r>
              <a:rPr lang="it-IT" sz="1900" dirty="0">
                <a:latin typeface="Avenir Next LT Pro Light" panose="020B0304020202020204" pitchFamily="34" charset="0"/>
              </a:rPr>
              <a:t>, </a:t>
            </a:r>
            <a:r>
              <a:rPr lang="it-IT" sz="1900" dirty="0" err="1">
                <a:latin typeface="Avenir Next LT Pro Light" panose="020B0304020202020204" pitchFamily="34" charset="0"/>
              </a:rPr>
              <a:t>each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 err="1">
                <a:latin typeface="Avenir Next LT Pro Light" panose="020B0304020202020204" pitchFamily="34" charset="0"/>
              </a:rPr>
              <a:t>cell</a:t>
            </a:r>
            <a:r>
              <a:rPr lang="it-IT" sz="1900" dirty="0">
                <a:latin typeface="Avenir Next LT Pro Light" panose="020B0304020202020204" pitchFamily="34" charset="0"/>
              </a:rPr>
              <a:t> </a:t>
            </a:r>
            <a:r>
              <a:rPr lang="it-IT" sz="1900" dirty="0" err="1">
                <a:latin typeface="Avenir Next LT Pro Light" panose="020B0304020202020204" pitchFamily="34" charset="0"/>
              </a:rPr>
              <a:t>predict</a:t>
            </a:r>
            <a:r>
              <a:rPr lang="it-IT" sz="1900" dirty="0">
                <a:latin typeface="Avenir Next LT Pro Light" panose="020B0304020202020204" pitchFamily="34" charset="0"/>
              </a:rPr>
              <a:t> class and </a:t>
            </a:r>
            <a:r>
              <a:rPr lang="it-IT" sz="1900" dirty="0" err="1">
                <a:latin typeface="Avenir Next LT Pro Light" panose="020B0304020202020204" pitchFamily="34" charset="0"/>
              </a:rPr>
              <a:t>bounding</a:t>
            </a:r>
            <a:r>
              <a:rPr lang="it-IT" sz="1900" dirty="0">
                <a:latin typeface="Avenir Next LT Pro Light" panose="020B0304020202020204" pitchFamily="34" charset="0"/>
              </a:rPr>
              <a:t> boxes;</a:t>
            </a:r>
          </a:p>
          <a:p>
            <a:pPr lvl="1">
              <a:buClr>
                <a:schemeClr val="tx1"/>
              </a:buClr>
            </a:pPr>
            <a:r>
              <a:rPr lang="it-IT" sz="1900" dirty="0">
                <a:latin typeface="Avenir Next LT Pro Light" panose="020B0304020202020204" pitchFamily="34" charset="0"/>
              </a:rPr>
              <a:t>Non-maximum </a:t>
            </a:r>
            <a:r>
              <a:rPr lang="it-IT" sz="1900" dirty="0" err="1">
                <a:latin typeface="Avenir Next LT Pro Light" panose="020B0304020202020204" pitchFamily="34" charset="0"/>
              </a:rPr>
              <a:t>suppression</a:t>
            </a:r>
            <a:r>
              <a:rPr lang="it-IT" sz="1900" dirty="0">
                <a:latin typeface="Avenir Next LT Pro Light" panose="020B0304020202020204" pitchFamily="34" charset="0"/>
              </a:rPr>
              <a:t>.</a:t>
            </a:r>
          </a:p>
          <a:p>
            <a:pPr lvl="1">
              <a:buClr>
                <a:schemeClr val="tx1"/>
              </a:buClr>
            </a:pPr>
            <a:endParaRPr lang="it-IT" sz="1900" dirty="0">
              <a:latin typeface="Avenir Next LT Pro Light" panose="020B0304020202020204" pitchFamily="34" charset="0"/>
            </a:endParaRPr>
          </a:p>
          <a:p>
            <a:pPr>
              <a:buClr>
                <a:schemeClr val="tx1"/>
              </a:buClr>
            </a:pPr>
            <a:r>
              <a:rPr lang="it-IT" sz="1900" dirty="0">
                <a:latin typeface="Avenir Next LT Pro Light" panose="020B0304020202020204" pitchFamily="34" charset="0"/>
              </a:rPr>
              <a:t>First </a:t>
            </a:r>
            <a:r>
              <a:rPr lang="it-IT" sz="1900" dirty="0" err="1">
                <a:latin typeface="Avenir Next LT Pro Light" panose="020B0304020202020204" pitchFamily="34" charset="0"/>
              </a:rPr>
              <a:t>implementation</a:t>
            </a:r>
            <a:r>
              <a:rPr lang="it-IT" sz="1900" dirty="0">
                <a:latin typeface="Avenir Next LT Pro Light" panose="020B0304020202020204" pitchFamily="34" charset="0"/>
              </a:rPr>
              <a:t> of </a:t>
            </a:r>
            <a:r>
              <a:rPr lang="it-IT" sz="1900" b="1" dirty="0" err="1">
                <a:latin typeface="Arial Rounded MT Bold" panose="020F0704030504030204" pitchFamily="34" charset="0"/>
              </a:rPr>
              <a:t>Mosaic</a:t>
            </a:r>
            <a:r>
              <a:rPr lang="it-IT" sz="1900" b="1" dirty="0">
                <a:latin typeface="Arial Rounded MT Bold" panose="020F0704030504030204" pitchFamily="34" charset="0"/>
              </a:rPr>
              <a:t> Data </a:t>
            </a:r>
            <a:r>
              <a:rPr lang="it-IT" sz="1900" b="1" dirty="0" err="1">
                <a:latin typeface="Arial Rounded MT Bold" panose="020F0704030504030204" pitchFamily="34" charset="0"/>
              </a:rPr>
              <a:t>Augmentation</a:t>
            </a:r>
            <a:r>
              <a:rPr lang="it-IT" sz="1900" b="1" dirty="0">
                <a:latin typeface="Arial Rounded MT Bold" panose="020F0704030504030204" pitchFamily="34" charset="0"/>
              </a:rPr>
              <a:t>.</a:t>
            </a:r>
          </a:p>
        </p:txBody>
      </p:sp>
      <p:pic>
        <p:nvPicPr>
          <p:cNvPr id="5" name="Immagine 4" descr="Immagine che contiene schermata, mammifero, arte">
            <a:extLst>
              <a:ext uri="{FF2B5EF4-FFF2-40B4-BE49-F238E27FC236}">
                <a16:creationId xmlns:a16="http://schemas.microsoft.com/office/drawing/2014/main" id="{E019C46A-E9AA-CFF9-5596-2D8049FBC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326" y="1618946"/>
            <a:ext cx="5652238" cy="368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5559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741</TotalTime>
  <Words>394</Words>
  <Application>Microsoft Office PowerPoint</Application>
  <PresentationFormat>Widescreen</PresentationFormat>
  <Paragraphs>49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20" baseType="lpstr">
      <vt:lpstr>Arial</vt:lpstr>
      <vt:lpstr>Arial Rounded MT Bold</vt:lpstr>
      <vt:lpstr>Avenir Next LT Pro Light</vt:lpstr>
      <vt:lpstr>Calibri</vt:lpstr>
      <vt:lpstr>Calibri Light</vt:lpstr>
      <vt:lpstr>Dreaming Outloud Pro</vt:lpstr>
      <vt:lpstr>Tema di Office</vt:lpstr>
      <vt:lpstr>Bunch Detection using YOLO and FasterRCNN Deep Learning Architectures</vt:lpstr>
      <vt:lpstr>AI in viticulture</vt:lpstr>
      <vt:lpstr>Dataset and Data Augmentation</vt:lpstr>
      <vt:lpstr>wGrapeUNIPD-DL Dataset</vt:lpstr>
      <vt:lpstr>Data Augmentation Techniques</vt:lpstr>
      <vt:lpstr>Object Detection and Architectures</vt:lpstr>
      <vt:lpstr>Object Detection in Our Project</vt:lpstr>
      <vt:lpstr>FastRCNN + ResNet50-FPN</vt:lpstr>
      <vt:lpstr>YOLOv5</vt:lpstr>
      <vt:lpstr>Experiments</vt:lpstr>
      <vt:lpstr>YOLOv5 overfitting</vt:lpstr>
      <vt:lpstr>Faster RCNN Learning Rate Choice</vt:lpstr>
      <vt:lpstr>Faster RCNN VS YOLOv5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Bunch Detection using YOLO and FasterRCNN Deep Learning Algorithms</dc:title>
  <dc:creator>DAVIDE CAMPONOGARA</dc:creator>
  <cp:lastModifiedBy>DAVIDE CAMPONOGARA</cp:lastModifiedBy>
  <cp:revision>18</cp:revision>
  <dcterms:created xsi:type="dcterms:W3CDTF">2023-06-03T13:21:18Z</dcterms:created>
  <dcterms:modified xsi:type="dcterms:W3CDTF">2023-06-12T20:52:56Z</dcterms:modified>
</cp:coreProperties>
</file>

<file path=docProps/thumbnail.jpeg>
</file>